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8" r:id="rId10"/>
    <p:sldId id="282" r:id="rId11"/>
    <p:sldId id="267" r:id="rId12"/>
    <p:sldId id="265" r:id="rId13"/>
    <p:sldId id="269" r:id="rId14"/>
    <p:sldId id="270" r:id="rId15"/>
    <p:sldId id="283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5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11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7D073-D0E4-48E3-9E40-E72B53D95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5C843-41DE-466B-AD26-0080871BA8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FE480-C23D-4FED-943A-F4739482193E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AF12-D2B5-4022-8482-16631D6EDF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B4C97-3526-413E-8DA4-73AF99EAF1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F6B67-E831-48E9-8CE3-2DB266A3F85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08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5E0FD-73C7-4026-ADDA-D2B0F34AEEEC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DFA2B-EFA7-4A60-B1E6-05D29F8BD2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2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27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63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83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053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71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48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406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842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917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221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312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4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1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282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68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523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49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758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407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FA2B-EFA7-4A60-B1E6-05D29F8BD21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48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30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489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38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00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91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4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49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28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6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62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70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623AA-DCAD-440C-9411-88152D9C4E75}" type="datetimeFigureOut">
              <a:rPr lang="es-ES" smtClean="0"/>
              <a:t>17/12/2024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F919F-0B21-4E19-BE72-18A40044EB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4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13C5-7B70-4416-852C-80F6A3CF6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9015" y="3429000"/>
            <a:ext cx="4326112" cy="1939304"/>
          </a:xfrm>
        </p:spPr>
        <p:txBody>
          <a:bodyPr>
            <a:noAutofit/>
          </a:bodyPr>
          <a:lstStyle/>
          <a:p>
            <a:r>
              <a:rPr lang="es-ES" sz="4400" dirty="0"/>
              <a:t>Análisis de los precios del mercado de la vivienda en España</a:t>
            </a:r>
          </a:p>
        </p:txBody>
      </p:sp>
      <p:pic>
        <p:nvPicPr>
          <p:cNvPr id="1026" name="Picture 2" descr="una vivienda moderna y una flecha simulando un gráfico de precios ascendiendo de color verde">
            <a:extLst>
              <a:ext uri="{FF2B5EF4-FFF2-40B4-BE49-F238E27FC236}">
                <a16:creationId xmlns:a16="http://schemas.microsoft.com/office/drawing/2014/main" id="{90176563-7B60-4CCF-9717-DC3437DD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05" y="1492714"/>
            <a:ext cx="3875590" cy="38755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DD7EE-33DF-43BE-BC37-08740DEA79A4}"/>
              </a:ext>
            </a:extLst>
          </p:cNvPr>
          <p:cNvSpPr txBox="1"/>
          <p:nvPr/>
        </p:nvSpPr>
        <p:spPr>
          <a:xfrm>
            <a:off x="5126021" y="5714998"/>
            <a:ext cx="283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Sergio Risueño Gómez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31C8921-E7C6-4217-8B63-CE5CDE38D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0"/>
    </mc:Choice>
    <mc:Fallback>
      <p:transition spd="slow" advTm="1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Conclusiones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6D64-A6FA-4B6A-8B02-85E63DA5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No hay correlación a nivel general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CFEE66C-3D47-4E5D-A15D-103ECC85E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6"/>
    </mc:Choice>
    <mc:Fallback>
      <p:transition spd="slow" advTm="8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Número de viajeros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7DAAE3-9B56-443A-9A1A-96B2A28F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Identificar provincias más y menos turísticas</a:t>
            </a:r>
          </a:p>
          <a:p>
            <a:pPr marL="0" indent="0">
              <a:buNone/>
            </a:pPr>
            <a:r>
              <a:rPr lang="es-ES" sz="2000" dirty="0"/>
              <a:t>Simplificaciones:</a:t>
            </a:r>
          </a:p>
          <a:p>
            <a:r>
              <a:rPr lang="es-ES" sz="2000" dirty="0"/>
              <a:t>Promedio a partir de enero de 2021 (efecto pandemia y estacionalidad)</a:t>
            </a:r>
          </a:p>
          <a:p>
            <a:pPr marL="0" indent="0">
              <a:buNone/>
            </a:pPr>
            <a:r>
              <a:rPr lang="es-ES" sz="2000" dirty="0"/>
              <a:t>Mayor número de viajeros: </a:t>
            </a:r>
          </a:p>
          <a:p>
            <a:pPr lvl="1"/>
            <a:r>
              <a:rPr lang="es-ES" sz="1600" dirty="0"/>
              <a:t>Las Palmas, Santa Cruz de Tenerife, Málaga, Alicante, Islas Baleares</a:t>
            </a:r>
          </a:p>
          <a:p>
            <a:pPr marL="0" indent="0">
              <a:buNone/>
            </a:pPr>
            <a:r>
              <a:rPr lang="es-ES" sz="2000" dirty="0"/>
              <a:t>Menor número de viajeros:</a:t>
            </a:r>
          </a:p>
          <a:p>
            <a:pPr lvl="1"/>
            <a:r>
              <a:rPr lang="es-ES" sz="1600" dirty="0"/>
              <a:t>Ciudad Real, Álava, Ourense, Soria, Palencia</a:t>
            </a:r>
            <a:endParaRPr lang="es-ES" sz="2000" dirty="0"/>
          </a:p>
        </p:txBody>
      </p:sp>
      <p:pic>
        <p:nvPicPr>
          <p:cNvPr id="2050" name="Picture 2" descr="una playa paradisica y un castillo">
            <a:extLst>
              <a:ext uri="{FF2B5EF4-FFF2-40B4-BE49-F238E27FC236}">
                <a16:creationId xmlns:a16="http://schemas.microsoft.com/office/drawing/2014/main" id="{B98F74EE-6C34-49AA-AD1F-0CBB8F19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69" y="3957180"/>
            <a:ext cx="2462981" cy="246298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FAD36E-066F-4E03-80F6-63C629E563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261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0"/>
    </mc:Choice>
    <mc:Fallback>
      <p:transition spd="slow" advTm="2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Número de viajeros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3971" y="1570892"/>
            <a:ext cx="2536058" cy="39303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Mayor número de viajeros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10AE65-79E4-40E7-A7B1-0D3C02FAF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46" y="2160000"/>
            <a:ext cx="7956000" cy="396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31E265-B81F-4C98-84AB-551FC604D986}"/>
              </a:ext>
            </a:extLst>
          </p:cNvPr>
          <p:cNvCxnSpPr>
            <a:cxnSpLocks/>
          </p:cNvCxnSpPr>
          <p:nvPr/>
        </p:nvCxnSpPr>
        <p:spPr>
          <a:xfrm flipV="1">
            <a:off x="3575957" y="2335846"/>
            <a:ext cx="887888" cy="3502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B7997F9-8D56-4968-ACE3-E9A59EFFD6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13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1"/>
    </mc:Choice>
    <mc:Fallback>
      <p:transition spd="slow" advTm="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D25042-EAE2-446E-82FA-1BCCD5AC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29" y="2164686"/>
            <a:ext cx="796774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Número de viajeros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3971" y="1570892"/>
            <a:ext cx="2536058" cy="39303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Menor número de viajeros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BEC300-6E1D-4790-8491-B417031835D6}"/>
              </a:ext>
            </a:extLst>
          </p:cNvPr>
          <p:cNvCxnSpPr>
            <a:cxnSpLocks/>
          </p:cNvCxnSpPr>
          <p:nvPr/>
        </p:nvCxnSpPr>
        <p:spPr>
          <a:xfrm flipV="1">
            <a:off x="3505200" y="2335845"/>
            <a:ext cx="958645" cy="3502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490AE9-682B-440B-BDFB-EDC1DC0055FD}"/>
              </a:ext>
            </a:extLst>
          </p:cNvPr>
          <p:cNvCxnSpPr>
            <a:cxnSpLocks/>
          </p:cNvCxnSpPr>
          <p:nvPr/>
        </p:nvCxnSpPr>
        <p:spPr>
          <a:xfrm flipV="1">
            <a:off x="1649186" y="3143250"/>
            <a:ext cx="857250" cy="340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CC3A66-47AB-4E92-BBA0-BA4E736B1B3B}"/>
              </a:ext>
            </a:extLst>
          </p:cNvPr>
          <p:cNvCxnSpPr>
            <a:cxnSpLocks/>
          </p:cNvCxnSpPr>
          <p:nvPr/>
        </p:nvCxnSpPr>
        <p:spPr>
          <a:xfrm>
            <a:off x="1253218" y="2417306"/>
            <a:ext cx="1224643" cy="26874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107C7EC-FA79-4D3A-A20D-2C0E8F33A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45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40"/>
    </mc:Choice>
    <mc:Fallback>
      <p:transition spd="slow" advTm="1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Número de viajeros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499B4E7-8CEC-47DF-B952-93491A37A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64262"/>
              </p:ext>
            </p:extLst>
          </p:nvPr>
        </p:nvGraphicFramePr>
        <p:xfrm>
          <a:off x="757187" y="1642991"/>
          <a:ext cx="5146308" cy="22682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3154">
                  <a:extLst>
                    <a:ext uri="{9D8B030D-6E8A-4147-A177-3AD203B41FA5}">
                      <a16:colId xmlns:a16="http://schemas.microsoft.com/office/drawing/2014/main" val="1966781858"/>
                    </a:ext>
                  </a:extLst>
                </a:gridCol>
                <a:gridCol w="2573154">
                  <a:extLst>
                    <a:ext uri="{9D8B030D-6E8A-4147-A177-3AD203B41FA5}">
                      <a16:colId xmlns:a16="http://schemas.microsoft.com/office/drawing/2014/main" val="1623152999"/>
                    </a:ext>
                  </a:extLst>
                </a:gridCol>
              </a:tblGrid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Provincia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% Incremento alquiler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0438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Islas Baleares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11126"/>
                  </a:ext>
                </a:extLst>
              </a:tr>
              <a:tr h="414838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Santa Cruz de Tenerife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79831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Málaga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14662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Las Palmas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121.21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07707"/>
                  </a:ext>
                </a:extLst>
              </a:tr>
              <a:tr h="36659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Alicante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97303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7DCCC82-EF18-4B40-9912-112F1D9C1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92930"/>
              </p:ext>
            </p:extLst>
          </p:nvPr>
        </p:nvGraphicFramePr>
        <p:xfrm>
          <a:off x="757187" y="4206130"/>
          <a:ext cx="5146308" cy="2214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3154">
                  <a:extLst>
                    <a:ext uri="{9D8B030D-6E8A-4147-A177-3AD203B41FA5}">
                      <a16:colId xmlns:a16="http://schemas.microsoft.com/office/drawing/2014/main" val="1966781858"/>
                    </a:ext>
                  </a:extLst>
                </a:gridCol>
                <a:gridCol w="2573154">
                  <a:extLst>
                    <a:ext uri="{9D8B030D-6E8A-4147-A177-3AD203B41FA5}">
                      <a16:colId xmlns:a16="http://schemas.microsoft.com/office/drawing/2014/main" val="1623152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Provincia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% Incremento alquiler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60438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11126"/>
                  </a:ext>
                </a:extLst>
              </a:tr>
              <a:tr h="36659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Ourense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79831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Álava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14662"/>
                  </a:ext>
                </a:extLst>
              </a:tr>
              <a:tr h="37169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Palencia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07707"/>
                  </a:ext>
                </a:extLst>
              </a:tr>
              <a:tr h="36659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Ciudad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5973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AB62EB-C525-4DBD-A2B8-456FF29FD968}"/>
              </a:ext>
            </a:extLst>
          </p:cNvPr>
          <p:cNvSpPr txBox="1"/>
          <p:nvPr/>
        </p:nvSpPr>
        <p:spPr>
          <a:xfrm>
            <a:off x="7273490" y="2585047"/>
            <a:ext cx="173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&gt; 100%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A905CD-D836-4544-AC27-DC66C9017A60}"/>
              </a:ext>
            </a:extLst>
          </p:cNvPr>
          <p:cNvCxnSpPr/>
          <p:nvPr/>
        </p:nvCxnSpPr>
        <p:spPr>
          <a:xfrm flipV="1">
            <a:off x="7148362" y="2417930"/>
            <a:ext cx="0" cy="741145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4A3BF7A-B1B1-42BB-B4B4-E290A902B98A}"/>
              </a:ext>
            </a:extLst>
          </p:cNvPr>
          <p:cNvSpPr/>
          <p:nvPr/>
        </p:nvSpPr>
        <p:spPr>
          <a:xfrm>
            <a:off x="6189043" y="1642991"/>
            <a:ext cx="529389" cy="2268201"/>
          </a:xfrm>
          <a:prstGeom prst="rightBrace">
            <a:avLst>
              <a:gd name="adj1" fmla="val 8333"/>
              <a:gd name="adj2" fmla="val 5084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C94F9-D789-46D2-8DD3-AD16B789BC9C}"/>
              </a:ext>
            </a:extLst>
          </p:cNvPr>
          <p:cNvSpPr txBox="1"/>
          <p:nvPr/>
        </p:nvSpPr>
        <p:spPr>
          <a:xfrm>
            <a:off x="7348885" y="5104720"/>
            <a:ext cx="173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&lt; 100%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95303E-F792-42FA-A829-52EB7655939D}"/>
              </a:ext>
            </a:extLst>
          </p:cNvPr>
          <p:cNvCxnSpPr>
            <a:cxnSpLocks/>
          </p:cNvCxnSpPr>
          <p:nvPr/>
        </p:nvCxnSpPr>
        <p:spPr>
          <a:xfrm flipV="1">
            <a:off x="7210923" y="5036908"/>
            <a:ext cx="137962" cy="36821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ADF8175-3DBC-47A1-A0CD-84F9E4A7E2B3}"/>
              </a:ext>
            </a:extLst>
          </p:cNvPr>
          <p:cNvSpPr/>
          <p:nvPr/>
        </p:nvSpPr>
        <p:spPr>
          <a:xfrm>
            <a:off x="6327005" y="4155286"/>
            <a:ext cx="529389" cy="2268201"/>
          </a:xfrm>
          <a:prstGeom prst="rightBrace">
            <a:avLst>
              <a:gd name="adj1" fmla="val 8333"/>
              <a:gd name="adj2" fmla="val 5084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E66CB08-9C50-4C2F-8949-7B6F83B98B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02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63"/>
    </mc:Choice>
    <mc:Fallback>
      <p:transition spd="slow" advTm="18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7" grpId="0"/>
      <p:bldP spid="12" grpId="0" animBg="1"/>
      <p:bldP spid="14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Conclusiones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6D64-A6FA-4B6A-8B02-85E63DA5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No hay correlación a nivel general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Precio de venta</a:t>
            </a:r>
          </a:p>
          <a:p>
            <a:r>
              <a:rPr lang="es-ES" sz="1800" dirty="0"/>
              <a:t>Turismo – Poco efecto</a:t>
            </a:r>
          </a:p>
          <a:p>
            <a:endParaRPr lang="es-ES" sz="1800" dirty="0"/>
          </a:p>
          <a:p>
            <a:pPr marL="0" indent="0">
              <a:buNone/>
            </a:pPr>
            <a:r>
              <a:rPr lang="es-ES" sz="2000" dirty="0"/>
              <a:t>Precio de alquiler</a:t>
            </a:r>
          </a:p>
          <a:p>
            <a:r>
              <a:rPr lang="es-ES" sz="1800" dirty="0"/>
              <a:t>Turismo – Produce un incremento más rápido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39B26E9-32D2-4C2B-974C-78586ACF9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2"/>
    </mc:Choice>
    <mc:Fallback>
      <p:transition spd="slow" advTm="1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Población residente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7DAAE3-9B56-443A-9A1A-96B2A28F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Identificar provincias con mayor y menor crecimiento poblacional</a:t>
            </a:r>
          </a:p>
          <a:p>
            <a:pPr marL="0" indent="0">
              <a:buNone/>
            </a:pPr>
            <a:r>
              <a:rPr lang="es-ES" sz="2000" dirty="0"/>
              <a:t>Mayor crecimiento:</a:t>
            </a:r>
          </a:p>
          <a:p>
            <a:pPr lvl="1"/>
            <a:r>
              <a:rPr lang="es-ES" sz="1600" dirty="0"/>
              <a:t>Guadalajara, Melilla, Islas Baleares, Girona, Málaga</a:t>
            </a:r>
            <a:endParaRPr lang="es-ES" sz="1400" dirty="0"/>
          </a:p>
          <a:p>
            <a:pPr marL="0" indent="0">
              <a:buNone/>
            </a:pPr>
            <a:r>
              <a:rPr lang="es-ES" sz="2000" dirty="0"/>
              <a:t>Menor crecimiento (decrecen):</a:t>
            </a:r>
          </a:p>
          <a:p>
            <a:pPr lvl="1"/>
            <a:r>
              <a:rPr lang="es-ES" sz="1600" dirty="0"/>
              <a:t>Lugo, León, Palencia, Ourense, Zamora</a:t>
            </a:r>
          </a:p>
        </p:txBody>
      </p:sp>
      <p:pic>
        <p:nvPicPr>
          <p:cNvPr id="3074" name="Picture 2" descr="una urbanización de chalets">
            <a:extLst>
              <a:ext uri="{FF2B5EF4-FFF2-40B4-BE49-F238E27FC236}">
                <a16:creationId xmlns:a16="http://schemas.microsoft.com/office/drawing/2014/main" id="{D166718D-CA43-4061-A4C5-F4798977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0" y="3813334"/>
            <a:ext cx="2098040" cy="209804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2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Población residente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Mayor crecimiento poblacional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190F3-67F8-46F4-B74E-3D312434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8" y="2160000"/>
            <a:ext cx="7964044" cy="396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E00135-7203-4B15-8AF3-3828F030CC4C}"/>
              </a:ext>
            </a:extLst>
          </p:cNvPr>
          <p:cNvCxnSpPr>
            <a:cxnSpLocks/>
          </p:cNvCxnSpPr>
          <p:nvPr/>
        </p:nvCxnSpPr>
        <p:spPr>
          <a:xfrm flipV="1">
            <a:off x="3545840" y="2325685"/>
            <a:ext cx="822960" cy="32113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48EC53-6163-43E1-A603-B2FEE421721F}"/>
              </a:ext>
            </a:extLst>
          </p:cNvPr>
          <p:cNvCxnSpPr>
            <a:cxnSpLocks/>
          </p:cNvCxnSpPr>
          <p:nvPr/>
        </p:nvCxnSpPr>
        <p:spPr>
          <a:xfrm flipV="1">
            <a:off x="7091680" y="2359214"/>
            <a:ext cx="1370553" cy="3587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1F6D13-F66D-420E-8394-6F11812657C4}"/>
              </a:ext>
            </a:extLst>
          </p:cNvPr>
          <p:cNvCxnSpPr>
            <a:cxnSpLocks/>
          </p:cNvCxnSpPr>
          <p:nvPr/>
        </p:nvCxnSpPr>
        <p:spPr>
          <a:xfrm flipV="1">
            <a:off x="2047240" y="2428240"/>
            <a:ext cx="411480" cy="25210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43ABF-9BB9-4418-AC99-8E4C42BD9A4D}"/>
              </a:ext>
            </a:extLst>
          </p:cNvPr>
          <p:cNvCxnSpPr>
            <a:cxnSpLocks/>
          </p:cNvCxnSpPr>
          <p:nvPr/>
        </p:nvCxnSpPr>
        <p:spPr>
          <a:xfrm flipV="1">
            <a:off x="1986280" y="3175000"/>
            <a:ext cx="472440" cy="31429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3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58DFCC-9E71-4B00-9181-65DE1666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8" y="2109098"/>
            <a:ext cx="7967463" cy="39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Población residente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Decrecimiento poblacional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48EC53-6163-43E1-A603-B2FEE421721F}"/>
              </a:ext>
            </a:extLst>
          </p:cNvPr>
          <p:cNvCxnSpPr>
            <a:cxnSpLocks/>
          </p:cNvCxnSpPr>
          <p:nvPr/>
        </p:nvCxnSpPr>
        <p:spPr>
          <a:xfrm>
            <a:off x="7052052" y="2282330"/>
            <a:ext cx="1365508" cy="4252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1F6D13-F66D-420E-8394-6F11812657C4}"/>
              </a:ext>
            </a:extLst>
          </p:cNvPr>
          <p:cNvCxnSpPr>
            <a:cxnSpLocks/>
          </p:cNvCxnSpPr>
          <p:nvPr/>
        </p:nvCxnSpPr>
        <p:spPr>
          <a:xfrm>
            <a:off x="1392621" y="2350691"/>
            <a:ext cx="1003738" cy="29266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08A54-82C3-4AB4-A9F4-9E9E7A6FDE4F}"/>
              </a:ext>
            </a:extLst>
          </p:cNvPr>
          <p:cNvCxnSpPr>
            <a:cxnSpLocks/>
          </p:cNvCxnSpPr>
          <p:nvPr/>
        </p:nvCxnSpPr>
        <p:spPr>
          <a:xfrm flipV="1">
            <a:off x="3447393" y="2274783"/>
            <a:ext cx="977462" cy="36857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Evolución salarial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7DAAE3-9B56-443A-9A1A-96B2A28F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Identificar provincias con mayor y menor crecimiento salarial</a:t>
            </a:r>
          </a:p>
          <a:p>
            <a:pPr marL="0" indent="0">
              <a:buNone/>
            </a:pPr>
            <a:r>
              <a:rPr lang="es-ES" sz="2000" dirty="0"/>
              <a:t>Mayor crecimiento:</a:t>
            </a:r>
          </a:p>
          <a:p>
            <a:pPr lvl="1"/>
            <a:r>
              <a:rPr lang="es-ES" sz="1600" dirty="0"/>
              <a:t>Islas Baleares, A Coruña, Ourense, Pontevedra, Lugo</a:t>
            </a:r>
          </a:p>
          <a:p>
            <a:pPr marL="0" indent="0">
              <a:buNone/>
            </a:pPr>
            <a:r>
              <a:rPr lang="es-ES" sz="2000" dirty="0"/>
              <a:t>Menor crecimiento:</a:t>
            </a:r>
          </a:p>
          <a:p>
            <a:pPr lvl="1"/>
            <a:r>
              <a:rPr lang="es-ES" sz="1600" dirty="0"/>
              <a:t>Jaén, Málaga, Granada, Huelva, Sevilla</a:t>
            </a:r>
          </a:p>
          <a:p>
            <a:pPr lvl="1"/>
            <a:endParaRPr lang="es-ES" sz="1600" dirty="0"/>
          </a:p>
          <a:p>
            <a:pPr marL="0" indent="0">
              <a:buNone/>
            </a:pPr>
            <a:r>
              <a:rPr lang="es-ES" sz="2000" dirty="0"/>
              <a:t>Aparentemente, parece una cuestión geográfica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A1AD0C-A1C8-4831-97C6-2B16D9BD0F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98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0"/>
    </mc:Choice>
    <mc:Fallback>
      <p:transition spd="slow" advTm="2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1993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03729"/>
          </a:xfrm>
        </p:spPr>
        <p:txBody>
          <a:bodyPr>
            <a:normAutofit/>
          </a:bodyPr>
          <a:lstStyle/>
          <a:p>
            <a:r>
              <a:rPr lang="es-ES" sz="2000" dirty="0"/>
              <a:t>Analizar la evolución de los precios a nivel nacional en cada provincia</a:t>
            </a:r>
          </a:p>
          <a:p>
            <a:r>
              <a:rPr lang="es-ES" sz="2000" dirty="0"/>
              <a:t>Buscar diferencias en cada región</a:t>
            </a:r>
          </a:p>
          <a:p>
            <a:r>
              <a:rPr lang="es-ES" sz="2000" dirty="0"/>
              <a:t>Identificar las causas detrás de dichas diferencias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893387-F3CD-420C-AC9B-DE4205C0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87" y="3528647"/>
            <a:ext cx="3588226" cy="25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3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Evolución salarial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Mayor crecimiento salarial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DD95F5B-16FB-4E26-ADEE-B92DC245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2160000"/>
            <a:ext cx="7948000" cy="396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6DF8FF-D050-4677-B624-0AD051844B91}"/>
              </a:ext>
            </a:extLst>
          </p:cNvPr>
          <p:cNvCxnSpPr>
            <a:cxnSpLocks/>
          </p:cNvCxnSpPr>
          <p:nvPr/>
        </p:nvCxnSpPr>
        <p:spPr>
          <a:xfrm flipV="1">
            <a:off x="6974840" y="2346960"/>
            <a:ext cx="1498600" cy="3606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DBC56-B15C-4E3D-8FF6-277F89BF116C}"/>
              </a:ext>
            </a:extLst>
          </p:cNvPr>
          <p:cNvCxnSpPr>
            <a:cxnSpLocks/>
          </p:cNvCxnSpPr>
          <p:nvPr/>
        </p:nvCxnSpPr>
        <p:spPr>
          <a:xfrm flipV="1">
            <a:off x="1097280" y="2325685"/>
            <a:ext cx="1498600" cy="3606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7572D4-F044-420E-9F0F-0A7B17DDC542}"/>
              </a:ext>
            </a:extLst>
          </p:cNvPr>
          <p:cNvCxnSpPr>
            <a:cxnSpLocks/>
          </p:cNvCxnSpPr>
          <p:nvPr/>
        </p:nvCxnSpPr>
        <p:spPr>
          <a:xfrm>
            <a:off x="1463040" y="3134360"/>
            <a:ext cx="1071880" cy="29464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8BB856-B9D6-46E5-B280-4DE30A51A286}"/>
              </a:ext>
            </a:extLst>
          </p:cNvPr>
          <p:cNvCxnSpPr>
            <a:cxnSpLocks/>
          </p:cNvCxnSpPr>
          <p:nvPr/>
        </p:nvCxnSpPr>
        <p:spPr>
          <a:xfrm flipV="1">
            <a:off x="3469640" y="2346960"/>
            <a:ext cx="1102360" cy="3606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63FA9BC-EDC8-4374-AB70-76F8B26FB7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91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6"/>
    </mc:Choice>
    <mc:Fallback>
      <p:transition spd="slow" advTm="15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B9F7AA-D59A-4BC9-9310-A9F073DC4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52" y="2145717"/>
            <a:ext cx="7948496" cy="39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Evolución salarial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Menor crecimiento salarial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D924B0-4D24-4ADB-9871-02064D947A77}"/>
              </a:ext>
            </a:extLst>
          </p:cNvPr>
          <p:cNvCxnSpPr>
            <a:cxnSpLocks/>
          </p:cNvCxnSpPr>
          <p:nvPr/>
        </p:nvCxnSpPr>
        <p:spPr>
          <a:xfrm flipV="1">
            <a:off x="6973156" y="2295205"/>
            <a:ext cx="1498600" cy="3606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404DF-4D05-436C-A7EA-CED7A7E9F3D6}"/>
              </a:ext>
            </a:extLst>
          </p:cNvPr>
          <p:cNvCxnSpPr>
            <a:cxnSpLocks/>
          </p:cNvCxnSpPr>
          <p:nvPr/>
        </p:nvCxnSpPr>
        <p:spPr>
          <a:xfrm>
            <a:off x="1254760" y="2375058"/>
            <a:ext cx="1295400" cy="28074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A77632-5511-432A-8D22-939558A8B021}"/>
              </a:ext>
            </a:extLst>
          </p:cNvPr>
          <p:cNvCxnSpPr>
            <a:cxnSpLocks/>
          </p:cNvCxnSpPr>
          <p:nvPr/>
        </p:nvCxnSpPr>
        <p:spPr>
          <a:xfrm flipV="1">
            <a:off x="1765738" y="3137338"/>
            <a:ext cx="672662" cy="3199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EF990F4-6E38-463D-8732-23AB1D3DDA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33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5"/>
    </mc:Choice>
    <mc:Fallback>
      <p:transition spd="slow" advTm="11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Conclusiones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6D64-A6FA-4B6A-8B02-85E63DA5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No hay correlación a nivel general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Precio de venta</a:t>
            </a:r>
          </a:p>
          <a:p>
            <a:r>
              <a:rPr lang="es-ES" sz="1800" dirty="0"/>
              <a:t>Turismo – Poco efecto</a:t>
            </a:r>
          </a:p>
          <a:p>
            <a:r>
              <a:rPr lang="es-ES" sz="1800" dirty="0"/>
              <a:t>Salarios – No afecta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2000" dirty="0"/>
              <a:t>Precio de alquiler</a:t>
            </a:r>
          </a:p>
          <a:p>
            <a:r>
              <a:rPr lang="es-ES" sz="1800" dirty="0"/>
              <a:t>Turismo – Produce un incremento más rápido</a:t>
            </a:r>
          </a:p>
          <a:p>
            <a:r>
              <a:rPr lang="es-ES" sz="1800" dirty="0"/>
              <a:t>Salarios – No concluyente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60BAE4A-04C5-4A9D-B76E-23D6FFC4F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6"/>
    </mc:Choice>
    <mc:Fallback>
      <p:transition spd="slow" advTm="3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Tensionamiento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7DAAE3-9B56-443A-9A1A-96B2A28F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Cálculo de la diferencia en el crecimiento de la población y viviendas: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Cálculo de la evolución poblacional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Cálculo del crecimiento de viviendas construidas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Diferencia entre ambos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Valor más alto: Mayor tensionamiento - &gt; Mayor demanda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6C4EF95-E90B-45E6-9B70-934A100121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86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7"/>
    </mc:Choice>
    <mc:Fallback>
      <p:transition spd="slow" advTm="4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DA6511-8110-4F26-ACAF-A5EED81F5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185006"/>
            <a:ext cx="7964044" cy="39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Tensionamiento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Mayor tensionamiento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6DF8FF-D050-4677-B624-0AD051844B91}"/>
              </a:ext>
            </a:extLst>
          </p:cNvPr>
          <p:cNvCxnSpPr>
            <a:cxnSpLocks/>
          </p:cNvCxnSpPr>
          <p:nvPr/>
        </p:nvCxnSpPr>
        <p:spPr>
          <a:xfrm flipV="1">
            <a:off x="6954520" y="2280920"/>
            <a:ext cx="1422400" cy="426642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DBC56-B15C-4E3D-8FF6-277F89BF116C}"/>
              </a:ext>
            </a:extLst>
          </p:cNvPr>
          <p:cNvCxnSpPr>
            <a:cxnSpLocks/>
          </p:cNvCxnSpPr>
          <p:nvPr/>
        </p:nvCxnSpPr>
        <p:spPr>
          <a:xfrm flipV="1">
            <a:off x="3510280" y="2350691"/>
            <a:ext cx="843280" cy="323851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8BB856-B9D6-46E5-B280-4DE30A51A286}"/>
              </a:ext>
            </a:extLst>
          </p:cNvPr>
          <p:cNvCxnSpPr>
            <a:cxnSpLocks/>
          </p:cNvCxnSpPr>
          <p:nvPr/>
        </p:nvCxnSpPr>
        <p:spPr>
          <a:xfrm flipV="1">
            <a:off x="4953000" y="2325685"/>
            <a:ext cx="1442720" cy="321134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8DA44-1B8A-4E1C-9E0A-23FF183D69BB}"/>
              </a:ext>
            </a:extLst>
          </p:cNvPr>
          <p:cNvSpPr/>
          <p:nvPr/>
        </p:nvSpPr>
        <p:spPr>
          <a:xfrm>
            <a:off x="1508760" y="3393440"/>
            <a:ext cx="30480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DA26C1-C62E-4335-B716-362002685CA5}"/>
              </a:ext>
            </a:extLst>
          </p:cNvPr>
          <p:cNvSpPr/>
          <p:nvPr/>
        </p:nvSpPr>
        <p:spPr>
          <a:xfrm>
            <a:off x="3493135" y="3417887"/>
            <a:ext cx="167640" cy="14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C63EF-7DC5-45BC-936E-AC3C01AD1FB8}"/>
              </a:ext>
            </a:extLst>
          </p:cNvPr>
          <p:cNvSpPr/>
          <p:nvPr/>
        </p:nvSpPr>
        <p:spPr>
          <a:xfrm>
            <a:off x="4195699" y="3355760"/>
            <a:ext cx="167640" cy="14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C86CD-782B-4E04-9C3B-7F21CA6046AA}"/>
              </a:ext>
            </a:extLst>
          </p:cNvPr>
          <p:cNvSpPr/>
          <p:nvPr/>
        </p:nvSpPr>
        <p:spPr>
          <a:xfrm>
            <a:off x="1962087" y="3300198"/>
            <a:ext cx="167640" cy="14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560EFE2-6415-46B0-B1E9-F8AB25A442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54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1"/>
    </mc:Choice>
    <mc:Fallback>
      <p:transition spd="slow" advTm="3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 animBg="1"/>
      <p:bldP spid="16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B6C3D4-CBA9-49AB-B3A5-6609398B08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6" y="2129951"/>
            <a:ext cx="7964858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Tensionamiento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471" y="1570892"/>
            <a:ext cx="3015549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Menor tensionamiento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6DF8FF-D050-4677-B624-0AD051844B91}"/>
              </a:ext>
            </a:extLst>
          </p:cNvPr>
          <p:cNvCxnSpPr>
            <a:cxnSpLocks/>
          </p:cNvCxnSpPr>
          <p:nvPr/>
        </p:nvCxnSpPr>
        <p:spPr>
          <a:xfrm flipV="1">
            <a:off x="6999890" y="2295636"/>
            <a:ext cx="1418896" cy="358226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DBC56-B15C-4E3D-8FF6-277F89BF116C}"/>
              </a:ext>
            </a:extLst>
          </p:cNvPr>
          <p:cNvCxnSpPr>
            <a:cxnSpLocks/>
          </p:cNvCxnSpPr>
          <p:nvPr/>
        </p:nvCxnSpPr>
        <p:spPr>
          <a:xfrm flipH="1">
            <a:off x="2867864" y="1963927"/>
            <a:ext cx="357171" cy="271273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8BB856-B9D6-46E5-B280-4DE30A51A286}"/>
              </a:ext>
            </a:extLst>
          </p:cNvPr>
          <p:cNvCxnSpPr>
            <a:cxnSpLocks/>
          </p:cNvCxnSpPr>
          <p:nvPr/>
        </p:nvCxnSpPr>
        <p:spPr>
          <a:xfrm>
            <a:off x="5449614" y="2295636"/>
            <a:ext cx="961696" cy="321134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C4806-EAF6-451E-A651-F933EE370747}"/>
              </a:ext>
            </a:extLst>
          </p:cNvPr>
          <p:cNvCxnSpPr>
            <a:cxnSpLocks/>
          </p:cNvCxnSpPr>
          <p:nvPr/>
        </p:nvCxnSpPr>
        <p:spPr>
          <a:xfrm>
            <a:off x="1265358" y="2340375"/>
            <a:ext cx="1117600" cy="282709"/>
          </a:xfrm>
          <a:prstGeom prst="straightConnector1">
            <a:avLst/>
          </a:prstGeom>
          <a:ln w="15875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2C316D9-2DBD-490E-8C8E-3064AEEF02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530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2"/>
    </mc:Choice>
    <mc:Fallback>
      <p:transition spd="slow" advTm="1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Conclusiones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6D64-A6FA-4B6A-8B02-85E63DA5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No hay correlación a nivel general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Precio de venta</a:t>
            </a:r>
          </a:p>
          <a:p>
            <a:r>
              <a:rPr lang="es-ES" sz="1800" dirty="0"/>
              <a:t>Turismo – Poco efecto</a:t>
            </a:r>
          </a:p>
          <a:p>
            <a:r>
              <a:rPr lang="es-ES" sz="1800" dirty="0"/>
              <a:t>Salarios – No afecta</a:t>
            </a:r>
          </a:p>
          <a:p>
            <a:r>
              <a:rPr lang="es-ES" sz="1800" dirty="0"/>
              <a:t>Tensionamiento – Muy relacionado</a:t>
            </a:r>
          </a:p>
          <a:p>
            <a:endParaRPr lang="es-ES" sz="1800" dirty="0"/>
          </a:p>
          <a:p>
            <a:pPr marL="0" indent="0">
              <a:buNone/>
            </a:pPr>
            <a:r>
              <a:rPr lang="es-ES" sz="2000" dirty="0"/>
              <a:t>Precio de alquiler</a:t>
            </a:r>
          </a:p>
          <a:p>
            <a:r>
              <a:rPr lang="es-ES" sz="1800" dirty="0"/>
              <a:t>Turismo – Produce un incremento más rápido</a:t>
            </a:r>
          </a:p>
          <a:p>
            <a:r>
              <a:rPr lang="es-ES" sz="1800" dirty="0"/>
              <a:t>Salarios – No concluyente</a:t>
            </a:r>
          </a:p>
          <a:p>
            <a:r>
              <a:rPr lang="es-ES" sz="1800" dirty="0"/>
              <a:t>Tensionamiento – Produce un incremento más rápido</a:t>
            </a:r>
          </a:p>
          <a:p>
            <a:endParaRPr lang="es-ES" sz="1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D5B9CC2-F3EA-4159-A2B1-026036093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7"/>
    </mc:Choice>
    <mc:Fallback>
      <p:transition spd="slow" advTm="9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Análisis</a:t>
            </a:r>
            <a:b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Conjunto – Mapa de Calor</a:t>
            </a:r>
            <a:endParaRPr lang="es-E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55246" y="131142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4EEA7A8-3130-4742-99C6-4AF22A851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46" y="2206173"/>
            <a:ext cx="8056034" cy="31940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98D5BFE-A6BC-402C-BE22-D6DFBA1AA3DD}"/>
              </a:ext>
            </a:extLst>
          </p:cNvPr>
          <p:cNvSpPr/>
          <p:nvPr/>
        </p:nvSpPr>
        <p:spPr>
          <a:xfrm>
            <a:off x="4715933" y="4682067"/>
            <a:ext cx="2413001" cy="588433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347727-8965-4A8E-A70F-D2263231761E}"/>
              </a:ext>
            </a:extLst>
          </p:cNvPr>
          <p:cNvSpPr/>
          <p:nvPr/>
        </p:nvSpPr>
        <p:spPr>
          <a:xfrm>
            <a:off x="558800" y="2311400"/>
            <a:ext cx="2722033" cy="11176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0F91374-7BEC-4308-AA3B-AB0D9B4603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581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90"/>
    </mc:Choice>
    <mc:Fallback>
      <p:transition spd="slow" advTm="2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1993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Hipótesis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03729"/>
          </a:xfrm>
        </p:spPr>
        <p:txBody>
          <a:bodyPr>
            <a:normAutofit fontScale="92500" lnSpcReduction="20000"/>
          </a:bodyPr>
          <a:lstStyle/>
          <a:p>
            <a:r>
              <a:rPr lang="es-ES" sz="2000" dirty="0"/>
              <a:t>El precio de la vivienda y del alquiler están correlacionados</a:t>
            </a:r>
          </a:p>
          <a:p>
            <a:r>
              <a:rPr lang="es-ES" sz="2000" dirty="0"/>
              <a:t>El turismo influye en el precio del alquiler</a:t>
            </a:r>
          </a:p>
          <a:p>
            <a:r>
              <a:rPr lang="es-ES" sz="2000" dirty="0"/>
              <a:t>La evolución del salario mediano afecta al incremento de los precios</a:t>
            </a:r>
          </a:p>
          <a:p>
            <a:r>
              <a:rPr lang="es-ES" sz="2000" dirty="0"/>
              <a:t>La diferencia entre el ritmo de construcción de viviendas y el crecimiento poblacional afectará al precio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CA3F919-0EEA-42CF-B753-C081CFEF4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t="6418"/>
          <a:stretch/>
        </p:blipFill>
        <p:spPr>
          <a:xfrm>
            <a:off x="1096595" y="3530600"/>
            <a:ext cx="3291139" cy="2401596"/>
          </a:xfrm>
          <a:prstGeom prst="rect">
            <a:avLst/>
          </a:prstGeom>
        </p:spPr>
      </p:pic>
      <p:pic>
        <p:nvPicPr>
          <p:cNvPr id="3074" name="Picture 2" descr="una construcción de viviendas">
            <a:extLst>
              <a:ext uri="{FF2B5EF4-FFF2-40B4-BE49-F238E27FC236}">
                <a16:creationId xmlns:a16="http://schemas.microsoft.com/office/drawing/2014/main" id="{3A542602-07B2-46E0-BBA3-521F6BC8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580" y="3429000"/>
            <a:ext cx="2404207" cy="24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3DC56C0-C348-45AF-AADA-E0B228C41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0"/>
    </mc:Choice>
    <mc:Fallback>
      <p:transition spd="slow" advTm="18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1993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268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2000" dirty="0"/>
              <a:t>Para el análisis, se han empleado 6 sets de datos:</a:t>
            </a:r>
          </a:p>
          <a:p>
            <a:r>
              <a:rPr lang="es-ES" sz="2000" dirty="0"/>
              <a:t>Precios medios de los alquileres (Web </a:t>
            </a:r>
            <a:r>
              <a:rPr lang="es-ES" sz="2000" dirty="0" err="1"/>
              <a:t>Scraping</a:t>
            </a:r>
            <a:r>
              <a:rPr lang="es-ES" sz="2000" dirty="0"/>
              <a:t> - Idealista)</a:t>
            </a:r>
          </a:p>
          <a:p>
            <a:r>
              <a:rPr lang="es-ES" sz="2000" dirty="0"/>
              <a:t>Precios medios de las viviendas en venta (Web </a:t>
            </a:r>
            <a:r>
              <a:rPr lang="es-ES" sz="2000" dirty="0" err="1"/>
              <a:t>Scraping</a:t>
            </a:r>
            <a:r>
              <a:rPr lang="es-ES" sz="2000" dirty="0"/>
              <a:t> - Idealista)</a:t>
            </a:r>
          </a:p>
          <a:p>
            <a:r>
              <a:rPr lang="es-ES" sz="2000" dirty="0"/>
              <a:t>Evolución de la población por provincia (INE)</a:t>
            </a:r>
          </a:p>
          <a:p>
            <a:r>
              <a:rPr lang="es-ES" sz="2000" dirty="0"/>
              <a:t>Número de turistas por provincia (INE)</a:t>
            </a:r>
          </a:p>
          <a:p>
            <a:r>
              <a:rPr lang="es-ES" sz="2000" dirty="0"/>
              <a:t>Evolución del salario mediano por provincia (INE)  </a:t>
            </a:r>
          </a:p>
          <a:p>
            <a:r>
              <a:rPr lang="es-ES" sz="2000" dirty="0"/>
              <a:t>Viviendas construidas (Ministerio de Transportes)</a:t>
            </a:r>
          </a:p>
          <a:p>
            <a:endParaRPr lang="es-ES" sz="2000" dirty="0"/>
          </a:p>
          <a:p>
            <a:r>
              <a:rPr lang="es-ES" sz="2000" dirty="0"/>
              <a:t>Temporalidad y disponibilidad distinta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785701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6075B13-093D-4B63-A8A0-2F3844D0F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5"/>
    </mc:Choice>
    <mc:Fallback>
      <p:transition spd="slow" advTm="2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Metodología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268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Buscar extremos en los datos:</a:t>
            </a:r>
          </a:p>
          <a:p>
            <a:pPr lvl="1"/>
            <a:r>
              <a:rPr lang="es-ES" sz="1600" dirty="0"/>
              <a:t>Mayor y menor correlación</a:t>
            </a:r>
          </a:p>
          <a:p>
            <a:pPr lvl="1"/>
            <a:r>
              <a:rPr lang="es-ES" sz="1600" dirty="0"/>
              <a:t>Mayor y menor crecimiento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1026" name="Picture 2" descr="una lupa estilo dibujo animado">
            <a:extLst>
              <a:ext uri="{FF2B5EF4-FFF2-40B4-BE49-F238E27FC236}">
                <a16:creationId xmlns:a16="http://schemas.microsoft.com/office/drawing/2014/main" id="{D009BF29-C403-4DFE-B79A-AA4A4D97A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70" y="3266218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D2BE98B-18DF-4AB3-80B0-47790598E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8"/>
    </mc:Choice>
    <mc:Fallback>
      <p:transition spd="slow" advTm="1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Crecimiento de precios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268051"/>
          </a:xfrm>
        </p:spPr>
        <p:txBody>
          <a:bodyPr>
            <a:normAutofit/>
          </a:bodyPr>
          <a:lstStyle/>
          <a:p>
            <a:r>
              <a:rPr lang="es-ES" sz="2000" dirty="0"/>
              <a:t>Precio de venta:</a:t>
            </a:r>
          </a:p>
          <a:p>
            <a:pPr lvl="1"/>
            <a:r>
              <a:rPr lang="es-ES" sz="1600" dirty="0"/>
              <a:t>Provincias que más crecen:</a:t>
            </a:r>
          </a:p>
          <a:p>
            <a:pPr lvl="2"/>
            <a:r>
              <a:rPr lang="es-ES" sz="1200" dirty="0"/>
              <a:t>Baleares, Santa Cruz de Tenerife, Málaga, Las Palmas, Alicante</a:t>
            </a:r>
          </a:p>
          <a:p>
            <a:pPr lvl="1"/>
            <a:r>
              <a:rPr lang="es-ES" sz="1600" dirty="0"/>
              <a:t>Provincias que menos crecen:</a:t>
            </a:r>
          </a:p>
          <a:p>
            <a:pPr lvl="2"/>
            <a:r>
              <a:rPr lang="es-ES" sz="1200" dirty="0"/>
              <a:t>León, Burgos, Salamanca, Asturias, Palencia</a:t>
            </a:r>
          </a:p>
          <a:p>
            <a:r>
              <a:rPr lang="es-ES" sz="2000" dirty="0"/>
              <a:t>Precio de alquiler:</a:t>
            </a:r>
          </a:p>
          <a:p>
            <a:pPr lvl="1"/>
            <a:r>
              <a:rPr lang="es-ES" sz="1600" dirty="0"/>
              <a:t>Provincias que más crecen:</a:t>
            </a:r>
          </a:p>
          <a:p>
            <a:pPr lvl="2"/>
            <a:r>
              <a:rPr lang="es-ES" sz="1200" dirty="0"/>
              <a:t> Baleares, Santa Cruz de Tenerife, Valencia, Málaga, Segovia</a:t>
            </a:r>
          </a:p>
          <a:p>
            <a:pPr lvl="1"/>
            <a:r>
              <a:rPr lang="es-ES" sz="1600" dirty="0"/>
              <a:t>Provincias que menos crecen:</a:t>
            </a:r>
          </a:p>
          <a:p>
            <a:pPr lvl="2"/>
            <a:r>
              <a:rPr lang="es-ES" sz="1200" dirty="0"/>
              <a:t>Melilla, Ciudad Real, Córdoba, Vizcaya, Palencia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202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Correlación de precios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268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Se ha buscado las provincias en las que existe una mayor correlación entre precio de venta y alquiler.</a:t>
            </a:r>
          </a:p>
          <a:p>
            <a:r>
              <a:rPr lang="es-ES" sz="2000" dirty="0"/>
              <a:t>Mayor correlación: </a:t>
            </a:r>
          </a:p>
          <a:p>
            <a:pPr lvl="1"/>
            <a:r>
              <a:rPr lang="es-ES" sz="1600" dirty="0"/>
              <a:t>Santa Cruz de Tenerife, Alicante, Málaga, Las Palmas, Girona</a:t>
            </a:r>
          </a:p>
          <a:p>
            <a:r>
              <a:rPr lang="es-ES" sz="2000" dirty="0"/>
              <a:t>Menor correlación:</a:t>
            </a:r>
          </a:p>
          <a:p>
            <a:pPr lvl="1"/>
            <a:r>
              <a:rPr lang="es-ES" sz="1600" dirty="0"/>
              <a:t>Zamora, Jaén, Ourense, Salamanca, Palencia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2CCF7-766B-4E39-B7A0-865D3B4E1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" t="6418"/>
          <a:stretch/>
        </p:blipFill>
        <p:spPr>
          <a:xfrm>
            <a:off x="2926430" y="4086310"/>
            <a:ext cx="3291139" cy="240159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77E3A4E-AF87-44DD-A9E6-6DF7C8B39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5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9"/>
    </mc:Choice>
    <mc:Fallback>
      <p:transition spd="slow" advTm="1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Correlación de precios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685" y="1570892"/>
            <a:ext cx="2536058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Mayor correlación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88186-82D9-4494-9C71-E085872A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76" y="2016739"/>
            <a:ext cx="7968047" cy="396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730A3D-8936-45EE-AB4B-01F49604B3A8}"/>
              </a:ext>
            </a:extLst>
          </p:cNvPr>
          <p:cNvCxnSpPr>
            <a:cxnSpLocks/>
          </p:cNvCxnSpPr>
          <p:nvPr/>
        </p:nvCxnSpPr>
        <p:spPr>
          <a:xfrm flipV="1">
            <a:off x="1975757" y="2163536"/>
            <a:ext cx="1077686" cy="3400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D3953B-49B1-44ED-B95D-CE423D3F6776}"/>
              </a:ext>
            </a:extLst>
          </p:cNvPr>
          <p:cNvCxnSpPr>
            <a:cxnSpLocks/>
          </p:cNvCxnSpPr>
          <p:nvPr/>
        </p:nvCxnSpPr>
        <p:spPr>
          <a:xfrm flipV="1">
            <a:off x="4571999" y="2192584"/>
            <a:ext cx="1077686" cy="3400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A309D89-2A27-4312-ABCA-A79025A02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1"/>
    </mc:Choice>
    <mc:Fallback>
      <p:transition spd="slow" advTm="1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4E6BC3-8EA9-4F75-A17A-0DF38C2FC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007311"/>
            <a:ext cx="7967926" cy="39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8EDD-61E4-4EEF-9676-8A2A397F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7839"/>
            <a:ext cx="7886700" cy="1039269"/>
          </a:xfrm>
        </p:spPr>
        <p:txBody>
          <a:bodyPr>
            <a:normAutofit/>
          </a:bodyPr>
          <a:lstStyle/>
          <a:p>
            <a:r>
              <a:rPr lang="es-ES" sz="3200" dirty="0"/>
              <a:t>Análisis</a:t>
            </a:r>
            <a:br>
              <a:rPr lang="es-ES" sz="3200" dirty="0"/>
            </a:br>
            <a:r>
              <a:rPr lang="es-ES" sz="1600" dirty="0"/>
              <a:t>Correlación de precios</a:t>
            </a:r>
            <a:endParaRPr lang="es-E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4818-441A-462E-8BD1-061EA3D7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3971" y="1570892"/>
            <a:ext cx="2536058" cy="393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i="1" u="sng" dirty="0">
                <a:latin typeface="+mj-lt"/>
              </a:rPr>
              <a:t>Menor</a:t>
            </a:r>
            <a:r>
              <a:rPr lang="es-ES" sz="1600" i="1" u="sng" dirty="0">
                <a:latin typeface="+mj-lt"/>
              </a:rPr>
              <a:t> </a:t>
            </a:r>
            <a:r>
              <a:rPr lang="es-ES" sz="1800" i="1" u="sng" dirty="0">
                <a:latin typeface="+mj-lt"/>
              </a:rPr>
              <a:t>correlación</a:t>
            </a:r>
            <a:endParaRPr lang="es-ES" sz="1600" i="1" u="sng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52374A-6F6E-4783-BA7D-70626435D845}"/>
              </a:ext>
            </a:extLst>
          </p:cNvPr>
          <p:cNvCxnSpPr>
            <a:cxnSpLocks/>
          </p:cNvCxnSpPr>
          <p:nvPr/>
        </p:nvCxnSpPr>
        <p:spPr>
          <a:xfrm>
            <a:off x="480646" y="1301262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88408-D785-4D9F-B6A3-B4031296781B}"/>
              </a:ext>
            </a:extLst>
          </p:cNvPr>
          <p:cNvSpPr txBox="1">
            <a:spLocks/>
          </p:cNvSpPr>
          <p:nvPr/>
        </p:nvSpPr>
        <p:spPr>
          <a:xfrm>
            <a:off x="628650" y="4803286"/>
            <a:ext cx="7886700" cy="48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808CF-65B3-4EC4-9EFD-AF3704625C58}"/>
              </a:ext>
            </a:extLst>
          </p:cNvPr>
          <p:cNvCxnSpPr>
            <a:cxnSpLocks/>
          </p:cNvCxnSpPr>
          <p:nvPr/>
        </p:nvCxnSpPr>
        <p:spPr>
          <a:xfrm>
            <a:off x="1988003" y="2449286"/>
            <a:ext cx="1167493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DD318C-1931-411D-9C6F-E5BA6C2B4270}"/>
              </a:ext>
            </a:extLst>
          </p:cNvPr>
          <p:cNvCxnSpPr>
            <a:cxnSpLocks/>
          </p:cNvCxnSpPr>
          <p:nvPr/>
        </p:nvCxnSpPr>
        <p:spPr>
          <a:xfrm flipV="1">
            <a:off x="4361089" y="2171700"/>
            <a:ext cx="1382486" cy="381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7BC06BE-66AD-41FF-B11D-8C2099DC3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8"/>
    </mc:Choice>
    <mc:Fallback>
      <p:transition spd="slow" advTm="1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1|3.8|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.2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.3|2.8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5.3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5|4.2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7|4.8|10.6|1.8|2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737</Words>
  <Application>Microsoft Office PowerPoint</Application>
  <PresentationFormat>On-screen Show (4:3)</PresentationFormat>
  <Paragraphs>171</Paragraphs>
  <Slides>27</Slides>
  <Notes>20</Notes>
  <HiddenSlides>5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Análisis de los precios del mercado de la vivienda en España</vt:lpstr>
      <vt:lpstr>Objetivos</vt:lpstr>
      <vt:lpstr>Hipótesis</vt:lpstr>
      <vt:lpstr>Datos</vt:lpstr>
      <vt:lpstr>Análisis Metodología</vt:lpstr>
      <vt:lpstr>Análisis Crecimiento de precios</vt:lpstr>
      <vt:lpstr>Análisis Correlación de precios</vt:lpstr>
      <vt:lpstr>Análisis Correlación de precios</vt:lpstr>
      <vt:lpstr>Análisis Correlación de precios</vt:lpstr>
      <vt:lpstr>Conclusiones</vt:lpstr>
      <vt:lpstr>Análisis Número de viajeros</vt:lpstr>
      <vt:lpstr>Análisis Número de viajeros</vt:lpstr>
      <vt:lpstr>Análisis Número de viajeros</vt:lpstr>
      <vt:lpstr>Análisis Número de viajeros</vt:lpstr>
      <vt:lpstr>Conclusiones</vt:lpstr>
      <vt:lpstr>Análisis Población residente</vt:lpstr>
      <vt:lpstr>Análisis Población residente</vt:lpstr>
      <vt:lpstr>Análisis Población residente</vt:lpstr>
      <vt:lpstr>Análisis Evolución salarial</vt:lpstr>
      <vt:lpstr>Análisis Evolución salarial</vt:lpstr>
      <vt:lpstr>Análisis Evolución salarial</vt:lpstr>
      <vt:lpstr>Conclusiones</vt:lpstr>
      <vt:lpstr>Análisis Tensionamiento</vt:lpstr>
      <vt:lpstr>Análisis Tensionamiento</vt:lpstr>
      <vt:lpstr>Análisis Tensionamiento</vt:lpstr>
      <vt:lpstr>Conclusiones</vt:lpstr>
      <vt:lpstr>Análisis Conjunto – Mapa de Calor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los precios del mercado de la vivienda en España</dc:title>
  <dc:creator>Sergio Risueño</dc:creator>
  <cp:lastModifiedBy>Sergio Risueño</cp:lastModifiedBy>
  <cp:revision>26</cp:revision>
  <dcterms:created xsi:type="dcterms:W3CDTF">2024-12-10T18:54:49Z</dcterms:created>
  <dcterms:modified xsi:type="dcterms:W3CDTF">2024-12-17T19:35:06Z</dcterms:modified>
</cp:coreProperties>
</file>